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8" r:id="rId6"/>
    <p:sldId id="377" r:id="rId7"/>
    <p:sldId id="378" r:id="rId8"/>
    <p:sldId id="415" r:id="rId9"/>
    <p:sldId id="379" r:id="rId10"/>
    <p:sldId id="337" r:id="rId11"/>
    <p:sldId id="382" r:id="rId12"/>
    <p:sldId id="358" r:id="rId13"/>
    <p:sldId id="383" r:id="rId14"/>
    <p:sldId id="407" r:id="rId15"/>
    <p:sldId id="408" r:id="rId16"/>
    <p:sldId id="394" r:id="rId17"/>
    <p:sldId id="409" r:id="rId18"/>
    <p:sldId id="410" r:id="rId19"/>
    <p:sldId id="411" r:id="rId20"/>
    <p:sldId id="412" r:id="rId21"/>
    <p:sldId id="406" r:id="rId22"/>
    <p:sldId id="413" r:id="rId23"/>
    <p:sldId id="414" r:id="rId24"/>
    <p:sldId id="360" r:id="rId25"/>
    <p:sldId id="417" r:id="rId26"/>
    <p:sldId id="418" r:id="rId27"/>
    <p:sldId id="314" r:id="rId28"/>
    <p:sldId id="313" r:id="rId29"/>
    <p:sldId id="274" r:id="rId30"/>
  </p:sldIdLst>
  <p:sldSz cx="9144000" cy="6858000" type="screen4x3"/>
  <p:notesSz cx="9996488" cy="6864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32"/>
    <a:srgbClr val="FF0066"/>
    <a:srgbClr val="76B531"/>
    <a:srgbClr val="8EC83E"/>
    <a:srgbClr val="97BE0D"/>
    <a:srgbClr val="A4C139"/>
    <a:srgbClr val="9AB535"/>
    <a:srgbClr val="A1BE38"/>
    <a:srgbClr val="7B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3808" autoAdjust="0"/>
  </p:normalViewPr>
  <p:slideViewPr>
    <p:cSldViewPr>
      <p:cViewPr varScale="1">
        <p:scale>
          <a:sx n="73" d="100"/>
          <a:sy n="73" d="100"/>
        </p:scale>
        <p:origin x="118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D53D48D-6CDE-424D-92FA-58107FA418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37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357C7E2-668F-4C86-9037-86EF8C098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63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xhYWgivz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H4C8T3ElI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/>
            <a:endParaRPr lang="nl-NL" sz="130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1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71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Filmpje</a:t>
            </a:r>
            <a:r>
              <a:rPr lang="nl-NL" baseline="0" dirty="0" smtClean="0"/>
              <a:t> over agrarisch natuurbeheer: </a:t>
            </a:r>
            <a:r>
              <a:rPr lang="nl-NL" dirty="0" smtClean="0">
                <a:hlinkClick r:id="rId3"/>
              </a:rPr>
              <a:t>https://www.youtube.com/watch?v=sWxhYWgivzg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008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Kunstmest</a:t>
            </a:r>
            <a:r>
              <a:rPr lang="nl-NL" baseline="0" dirty="0" smtClean="0"/>
              <a:t> strooien en bermen kort maaien: geen agrarisch natuurbeheer</a:t>
            </a:r>
          </a:p>
          <a:p>
            <a:r>
              <a:rPr lang="nl-NL" baseline="0" dirty="0" smtClean="0"/>
              <a:t>Bloemenstrook/rand en weidevogel-/nestbescherming: wel agrarisch natuurbeheer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401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87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073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Weidevogels: kievit, grutto,</a:t>
            </a:r>
            <a:r>
              <a:rPr lang="nl-NL" baseline="0" dirty="0" smtClean="0"/>
              <a:t> gele kwikstaart, wulp </a:t>
            </a:r>
            <a:r>
              <a:rPr lang="nl-NL" baseline="0" dirty="0" smtClean="0">
                <a:sym typeface="Wingdings" panose="05000000000000000000" pitchFamily="2" charset="2"/>
              </a:rPr>
              <a:t> </a:t>
            </a:r>
            <a:r>
              <a:rPr lang="nl-NL" dirty="0" smtClean="0">
                <a:hlinkClick r:id="rId3"/>
              </a:rPr>
              <a:t>https://www.youtube.com/watch?v=GhH4C8T3ElI</a:t>
            </a:r>
            <a:endParaRPr lang="nl-NL" baseline="0" dirty="0" smtClean="0"/>
          </a:p>
          <a:p>
            <a:r>
              <a:rPr lang="nl-NL" baseline="0" dirty="0" smtClean="0"/>
              <a:t>Akkerkruiden: klaproos, korenbloem</a:t>
            </a:r>
          </a:p>
          <a:p>
            <a:r>
              <a:rPr lang="nl-NL" baseline="0" dirty="0" smtClean="0"/>
              <a:t>Erfvogels: mus, lijster, boerenzwaluw en uil</a:t>
            </a:r>
          </a:p>
          <a:p>
            <a:r>
              <a:rPr lang="nl-NL" baseline="0" dirty="0" smtClean="0"/>
              <a:t>Waterplanten: zwanenbloem en lisdodde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002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894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Boomgaard</a:t>
            </a:r>
            <a:r>
              <a:rPr lang="nl-NL" baseline="0" dirty="0" smtClean="0"/>
              <a:t> aanleggen, paddenpoel graven, bloemen en struiken planten, houtwallen planten, erfbeplanting aanleggen, kieren en gaten aanbrengen, onkruid laten staan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189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subsidie krijgt de boer voor de tijd die hij aan het beheer moet besteden en voor het verlies aan productie van zijn hoofdproduct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565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16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589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096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059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059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18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60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49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01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589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Boerencamping,</a:t>
            </a:r>
            <a:r>
              <a:rPr lang="nl-NL" baseline="0" dirty="0" smtClean="0"/>
              <a:t> kinderdagverblijf, winkel voor maken en verkopen van streekproducten, ‘groene’ cursussen, zorgboerderijen, </a:t>
            </a:r>
            <a:r>
              <a:rPr lang="nl-NL" b="1" baseline="0" dirty="0" smtClean="0"/>
              <a:t>onderhouden van natuur en landschap</a:t>
            </a:r>
            <a:endParaRPr lang="nl-NL" b="1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422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88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19-8-2020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19-8-2020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19-8-2020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19-8-2020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19-8-2020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19-8-2020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89-9521-40DA-95B7-3886042B25D8}" type="datetimeFigureOut">
              <a:rPr lang="nl-NL" smtClean="0"/>
              <a:pPr/>
              <a:t>19-8-2020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6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xhYWgivz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H4C8T3El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8679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921716"/>
            <a:ext cx="3217538" cy="1163468"/>
          </a:xfrm>
        </p:spPr>
        <p:txBody>
          <a:bodyPr>
            <a:noAutofit/>
          </a:bodyPr>
          <a:lstStyle/>
          <a:p>
            <a:pPr algn="l"/>
            <a:r>
              <a:rPr lang="nl-NL" sz="2800" b="1" dirty="0" smtClean="0">
                <a:solidFill>
                  <a:schemeClr val="bg1"/>
                </a:solidFill>
              </a:rPr>
              <a:t>KV13</a:t>
            </a:r>
            <a:br>
              <a:rPr lang="nl-NL" sz="28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Natuurlijk groen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085184"/>
            <a:ext cx="3217538" cy="792088"/>
          </a:xfrm>
        </p:spPr>
        <p:txBody>
          <a:bodyPr>
            <a:noAutofit/>
          </a:bodyPr>
          <a:lstStyle/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Les 1</a:t>
            </a:r>
          </a:p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Natuur en de groene sector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9" name="Afbeelding 8" descr="cid:image001.png@01D5CC81.603BD8C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93296"/>
            <a:ext cx="2295525" cy="6381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9" t="19499" r="21251" b="27026"/>
          <a:stretch/>
        </p:blipFill>
        <p:spPr>
          <a:xfrm>
            <a:off x="7452320" y="2439594"/>
            <a:ext cx="1691680" cy="34563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19499" r="75210" b="27026"/>
          <a:stretch/>
        </p:blipFill>
        <p:spPr>
          <a:xfrm>
            <a:off x="973" y="2439594"/>
            <a:ext cx="1618699" cy="345638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4" t="19499" r="40255" b="27026"/>
          <a:stretch/>
        </p:blipFill>
        <p:spPr>
          <a:xfrm>
            <a:off x="4978135" y="2439594"/>
            <a:ext cx="2402177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 en de groene </a:t>
            </a:r>
            <a:r>
              <a:rPr lang="nl-NL" dirty="0" smtClean="0"/>
              <a:t>sector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Natuur en landschap rond agrarische bedrijven</a:t>
            </a:r>
            <a:endParaRPr lang="nl-NL" b="1" dirty="0" smtClean="0"/>
          </a:p>
          <a:p>
            <a:r>
              <a:rPr lang="nl-NL" dirty="0" smtClean="0"/>
              <a:t>Belangrijkste functie landbouwgrond </a:t>
            </a:r>
            <a:r>
              <a:rPr lang="nl-NL" dirty="0" smtClean="0">
                <a:sym typeface="Wingdings" panose="05000000000000000000" pitchFamily="2" charset="2"/>
              </a:rPr>
              <a:t> produceren van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landbouwproducten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2050" name="Picture 2" descr="The Green Box — Green Gardens Community F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08" y="3415062"/>
            <a:ext cx="3863981" cy="2894258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73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 en de groene </a:t>
            </a:r>
            <a:r>
              <a:rPr lang="nl-NL" dirty="0" smtClean="0"/>
              <a:t>sector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Natuur en landschap rond agrarische bedrijven</a:t>
            </a:r>
            <a:endParaRPr lang="nl-NL" b="1" dirty="0" smtClean="0"/>
          </a:p>
          <a:p>
            <a:r>
              <a:rPr lang="nl-NL" dirty="0" smtClean="0">
                <a:sym typeface="Wingdings" panose="05000000000000000000" pitchFamily="2" charset="2"/>
              </a:rPr>
              <a:t>Tijdens werkzaamheden kan de boer wel rekening houden met de natuur op zijn land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Doet hij dat?  Dan doet hij aan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agrarisch natuurbeheer</a:t>
            </a:r>
            <a:r>
              <a:rPr lang="nl-NL" dirty="0" smtClean="0">
                <a:sym typeface="Wingdings" panose="05000000000000000000" pitchFamily="2" charset="2"/>
              </a:rPr>
              <a:t>!</a:t>
            </a:r>
            <a:endParaRPr lang="nl-NL" dirty="0" smtClean="0"/>
          </a:p>
          <a:p>
            <a:pPr lvl="3"/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Laten we eens even naar dit </a:t>
            </a: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  <a:hlinkClick r:id="rId3"/>
              </a:rPr>
              <a:t>filmpje</a:t>
            </a: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 kijken!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05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 en de groene </a:t>
            </a:r>
            <a:r>
              <a:rPr lang="nl-NL" dirty="0" smtClean="0"/>
              <a:t>sector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Natuur en landschap rond agrarische bedrijven</a:t>
            </a:r>
            <a:endParaRPr lang="nl-NL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Agrarisch natuurbeheer of niet?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074" name="Picture 2" descr="Topkuil › Ook kunstmest kan bijdragen aan verbetering bodemleven |  Melkvee.nl - Nieuws en kennis voor de melkveehou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3268"/>
            <a:ext cx="3274625" cy="1841558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dden in het broedseizoen de Breugelsche Beek maaien, waarom?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1" b="18416"/>
          <a:stretch/>
        </p:blipFill>
        <p:spPr bwMode="auto">
          <a:xfrm>
            <a:off x="4427984" y="2825384"/>
            <a:ext cx="3009206" cy="1841558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rzorging en zaaien van weidebloemen | Happy Seed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3"/>
          <a:stretch/>
        </p:blipFill>
        <p:spPr bwMode="auto">
          <a:xfrm>
            <a:off x="1451495" y="4465526"/>
            <a:ext cx="3225062" cy="184320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oekeloeren bij de grutto: hoofdrolspeler in nieuwe natuurdocumentaire |  NLblijftThuis | AD.n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35" y="4465526"/>
            <a:ext cx="2523765" cy="184320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82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 en de groene sector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Agrarisch natuurbeheer</a:t>
            </a:r>
          </a:p>
          <a:p>
            <a:r>
              <a:rPr lang="nl-NL" dirty="0" smtClean="0"/>
              <a:t>Boeren willen zoveel mogelijk landbouwproducten produceren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g</a:t>
            </a:r>
            <a:r>
              <a:rPr lang="nl-NL" dirty="0" smtClean="0"/>
              <a:t>aat </a:t>
            </a:r>
            <a:r>
              <a:rPr lang="nl-NL" u="sng" dirty="0" smtClean="0"/>
              <a:t>moeilijk samen</a:t>
            </a:r>
            <a:r>
              <a:rPr lang="nl-NL" dirty="0" smtClean="0"/>
              <a:t> met natuurlijke bebouwing</a:t>
            </a:r>
          </a:p>
          <a:p>
            <a:pPr lvl="3"/>
            <a:endParaRPr lang="nl-NL" dirty="0" smtClean="0"/>
          </a:p>
          <a:p>
            <a:r>
              <a:rPr lang="nl-NL" dirty="0" smtClean="0">
                <a:sym typeface="Wingdings" panose="05000000000000000000" pitchFamily="2" charset="2"/>
              </a:rPr>
              <a:t>Natuur onderhouden kost </a:t>
            </a:r>
            <a:r>
              <a:rPr lang="nl-NL" u="sng" dirty="0" smtClean="0">
                <a:sym typeface="Wingdings" panose="05000000000000000000" pitchFamily="2" charset="2"/>
              </a:rPr>
              <a:t>tijd</a:t>
            </a:r>
            <a:br>
              <a:rPr lang="nl-NL" u="sng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 liever gebruiken om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producten te produceren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 levert meer op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4098" name="Picture 2" descr="Tijd kost geld, en geld kost tijd! — Spreuktegeltj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39554"/>
            <a:ext cx="2769172" cy="276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74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 en de groene sector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Agrarisch natuurbeheer</a:t>
            </a:r>
          </a:p>
          <a:p>
            <a:r>
              <a:rPr lang="nl-NL" dirty="0" smtClean="0"/>
              <a:t>Kenmerken </a:t>
            </a:r>
            <a:r>
              <a:rPr lang="nl-NL" b="1" dirty="0" smtClean="0">
                <a:solidFill>
                  <a:srgbClr val="8FAA32"/>
                </a:solidFill>
              </a:rPr>
              <a:t>modern bedrijf</a:t>
            </a:r>
            <a:r>
              <a:rPr lang="nl-NL" dirty="0" smtClean="0"/>
              <a:t>: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Weinig soorten dieren en wilde planten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Kunstmest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Bestrijdingsmiddelen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85543"/>
            <a:ext cx="4119736" cy="2740622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366851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 en de groene sector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Agrarisch natuurbeheer</a:t>
            </a:r>
          </a:p>
          <a:p>
            <a:r>
              <a:rPr lang="nl-NL" dirty="0" smtClean="0"/>
              <a:t>Gevolgen voor de </a:t>
            </a:r>
            <a:r>
              <a:rPr lang="nl-NL" b="1" dirty="0" smtClean="0">
                <a:solidFill>
                  <a:srgbClr val="8FAA32"/>
                </a:solidFill>
              </a:rPr>
              <a:t>natuur</a:t>
            </a:r>
            <a:r>
              <a:rPr lang="nl-NL" dirty="0" smtClean="0"/>
              <a:t>: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  <a:hlinkClick r:id="rId3"/>
              </a:rPr>
              <a:t>Weidevogels</a:t>
            </a:r>
            <a:r>
              <a:rPr lang="nl-NL" dirty="0" smtClean="0">
                <a:sym typeface="Wingdings" panose="05000000000000000000" pitchFamily="2" charset="2"/>
              </a:rPr>
              <a:t> komen steeds minder voor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Akkerkruiden verdwijnen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Erfvogels verdwijnen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Waterplanten worden zeldzaam</a:t>
            </a:r>
          </a:p>
          <a:p>
            <a:pPr lvl="1"/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0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 en de groene sector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Agrarisch natuurbeheer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</a:rPr>
              <a:t>Waardoor komen waterplanten in de sloot steeds minder voor?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De bloemen groeien minder goed omdat er teveel bestrijdingsmiddelen in de grond zitten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59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 en de groene sector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Agrarisch natuurbeheer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</a:rPr>
              <a:t>Welke activiteiten kan de boer uitvoeren om de natuur op zijn erf en landerijen te verbeteren?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t="31886"/>
          <a:stretch/>
        </p:blipFill>
        <p:spPr>
          <a:xfrm>
            <a:off x="3171568" y="3717032"/>
            <a:ext cx="5720911" cy="2592288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2266910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 en de groene sector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 smtClean="0"/>
              <a:t>Oplossingen</a:t>
            </a:r>
          </a:p>
          <a:p>
            <a:r>
              <a:rPr lang="nl-NL" dirty="0" smtClean="0"/>
              <a:t>Werk op een groenbedrijf zou niet ten koste mogen gaan van wilde dieren en planten </a:t>
            </a:r>
            <a:r>
              <a:rPr lang="nl-NL" dirty="0" smtClean="0">
                <a:sym typeface="Wingdings" panose="05000000000000000000" pitchFamily="2" charset="2"/>
              </a:rPr>
              <a:t> natuur moet juist een handje worden geholpen! 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neventaak</a:t>
            </a:r>
          </a:p>
          <a:p>
            <a:pPr lvl="3"/>
            <a:endParaRPr lang="nl-NL" b="1" dirty="0" smtClean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Betekent </a:t>
            </a:r>
            <a:r>
              <a:rPr lang="nl-NL" u="sng" dirty="0" smtClean="0">
                <a:sym typeface="Wingdings" panose="05000000000000000000" pitchFamily="2" charset="2"/>
              </a:rPr>
              <a:t>extra werk</a:t>
            </a:r>
            <a:r>
              <a:rPr lang="nl-NL" dirty="0" smtClean="0">
                <a:sym typeface="Wingdings" panose="05000000000000000000" pitchFamily="2" charset="2"/>
              </a:rPr>
              <a:t>, maar ook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extra inkomsten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Verkoop van producten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Subsidie voor agrarisch natuurbeheer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60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 en de groene sector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Oplossingen</a:t>
            </a:r>
          </a:p>
          <a:p>
            <a:r>
              <a:rPr lang="nl-NL" dirty="0" smtClean="0"/>
              <a:t>Agrarisch natuurbeheer </a:t>
            </a:r>
            <a:r>
              <a:rPr lang="nl-NL" b="1" dirty="0" smtClean="0">
                <a:solidFill>
                  <a:srgbClr val="8FAA32"/>
                </a:solidFill>
              </a:rPr>
              <a:t>op het erf</a:t>
            </a:r>
            <a:r>
              <a:rPr lang="nl-NL" dirty="0" smtClean="0"/>
              <a:t>: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98844"/>
              </p:ext>
            </p:extLst>
          </p:nvPr>
        </p:nvGraphicFramePr>
        <p:xfrm>
          <a:off x="457200" y="2801462"/>
          <a:ext cx="8229600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3590732055"/>
                    </a:ext>
                  </a:extLst>
                </a:gridCol>
                <a:gridCol w="3027784">
                  <a:extLst>
                    <a:ext uri="{9D8B030D-6E8A-4147-A177-3AD203B41FA5}">
                      <a16:colId xmlns:a16="http://schemas.microsoft.com/office/drawing/2014/main" val="325662462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14402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Neventaak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Wat moet je doen?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Wat is het resultaat?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12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Erfbeplanting</a:t>
                      </a:r>
                      <a:r>
                        <a:rPr lang="nl-NL" sz="2000" baseline="0" dirty="0" smtClean="0"/>
                        <a:t> aanbrengen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Aanplanten</a:t>
                      </a:r>
                      <a:r>
                        <a:rPr lang="nl-NL" sz="2000" baseline="0" dirty="0" smtClean="0"/>
                        <a:t> van planten en bomen rondom bedrijf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Diersoorten vinden</a:t>
                      </a:r>
                      <a:r>
                        <a:rPr lang="nl-NL" sz="2000" baseline="0" dirty="0" smtClean="0"/>
                        <a:t> plekje op de grond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39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Aanpassen van stallen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Broedmogelijkheden vogels</a:t>
                      </a:r>
                      <a:r>
                        <a:rPr lang="nl-NL" sz="2000" baseline="0" dirty="0" smtClean="0"/>
                        <a:t> in de stal, onder dakrand of in nestkast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Plek</a:t>
                      </a:r>
                      <a:r>
                        <a:rPr lang="nl-NL" sz="2000" baseline="0" dirty="0" smtClean="0"/>
                        <a:t> om te broeden voor verschillende vogelsoorten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19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Koeien</a:t>
                      </a:r>
                      <a:r>
                        <a:rPr lang="nl-NL" sz="2000" baseline="0" dirty="0" smtClean="0"/>
                        <a:t> anders laten eten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Koeien niet het</a:t>
                      </a:r>
                      <a:r>
                        <a:rPr lang="nl-NL" sz="2000" baseline="0" dirty="0" smtClean="0"/>
                        <a:t> hele jaar in de stal, ook buiten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Minder CO</a:t>
                      </a:r>
                      <a:r>
                        <a:rPr lang="nl-NL" sz="2000" baseline="-25000" dirty="0" smtClean="0"/>
                        <a:t>2</a:t>
                      </a:r>
                      <a:r>
                        <a:rPr lang="nl-NL" sz="2000" baseline="0" dirty="0" smtClean="0"/>
                        <a:t>-vervuiling (machines maaien, etc.)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11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Biologisch produceren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Geen gebruik chemische middelen en kunstmest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Verschillende planten, dieren niet vergiftigd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816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848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Introductie</a:t>
            </a:r>
            <a:endParaRPr lang="nl-NL" dirty="0"/>
          </a:p>
          <a:p>
            <a:pPr lvl="1"/>
            <a:r>
              <a:rPr lang="nl-NL" dirty="0"/>
              <a:t>Benodigdheden</a:t>
            </a:r>
          </a:p>
          <a:p>
            <a:pPr lvl="1"/>
            <a:r>
              <a:rPr lang="nl-NL" dirty="0" smtClean="0"/>
              <a:t>Lesmateriaal</a:t>
            </a:r>
          </a:p>
          <a:p>
            <a:pPr lvl="1"/>
            <a:r>
              <a:rPr lang="nl-NL" dirty="0" smtClean="0"/>
              <a:t>Inhoud van het keuzevak</a:t>
            </a:r>
            <a:endParaRPr lang="nl-NL" dirty="0"/>
          </a:p>
          <a:p>
            <a:pPr lvl="1"/>
            <a:r>
              <a:rPr lang="nl-NL" dirty="0" smtClean="0"/>
              <a:t>Planning </a:t>
            </a:r>
            <a:r>
              <a:rPr lang="nl-NL" dirty="0"/>
              <a:t>en toetsing</a:t>
            </a:r>
          </a:p>
          <a:p>
            <a:pPr lvl="3"/>
            <a:endParaRPr lang="nl-NL" dirty="0"/>
          </a:p>
          <a:p>
            <a:r>
              <a:rPr lang="nl-NL" i="1" dirty="0" smtClean="0"/>
              <a:t>Start: </a:t>
            </a:r>
            <a:r>
              <a:rPr lang="nl-NL" dirty="0" smtClean="0"/>
              <a:t>KV13 ‘Natuurlijk groen’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77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 en de groene sector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Oplossingen</a:t>
            </a:r>
          </a:p>
          <a:p>
            <a:r>
              <a:rPr lang="nl-NL" dirty="0" smtClean="0"/>
              <a:t>Agrarisch natuurbeheer </a:t>
            </a:r>
            <a:r>
              <a:rPr lang="nl-NL" b="1" dirty="0" smtClean="0">
                <a:solidFill>
                  <a:srgbClr val="8FAA32"/>
                </a:solidFill>
              </a:rPr>
              <a:t>op de percelen</a:t>
            </a:r>
            <a:r>
              <a:rPr lang="nl-NL" dirty="0" smtClean="0"/>
              <a:t>: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47209"/>
              </p:ext>
            </p:extLst>
          </p:nvPr>
        </p:nvGraphicFramePr>
        <p:xfrm>
          <a:off x="457641" y="2276872"/>
          <a:ext cx="8229600" cy="4119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3590732055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256624628"/>
                    </a:ext>
                  </a:extLst>
                </a:gridCol>
                <a:gridCol w="3106688">
                  <a:extLst>
                    <a:ext uri="{9D8B030D-6E8A-4147-A177-3AD203B41FA5}">
                      <a16:colId xmlns:a16="http://schemas.microsoft.com/office/drawing/2014/main" val="814402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Neventaak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Wat moet je doen?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Wat is het resultaat?</a:t>
                      </a:r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12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Weidevogels bescherming bieden</a:t>
                      </a:r>
                      <a:endParaRPr lang="nl-NL" sz="1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Aanpassen machines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Minder</a:t>
                      </a:r>
                      <a:r>
                        <a:rPr lang="nl-NL" sz="1800" baseline="0" dirty="0" smtClean="0"/>
                        <a:t> nesten beschadigd, minder jonge dieren </a:t>
                      </a:r>
                      <a:r>
                        <a:rPr lang="nl-NL" sz="1800" baseline="0" dirty="0" err="1" smtClean="0"/>
                        <a:t>doodgemaaid</a:t>
                      </a:r>
                      <a:endParaRPr lang="nl-NL" sz="18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39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Perceelrand</a:t>
                      </a:r>
                      <a:r>
                        <a:rPr lang="nl-NL" sz="1800" baseline="0" dirty="0" smtClean="0"/>
                        <a:t> beheren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Akkerranden</a:t>
                      </a:r>
                      <a:r>
                        <a:rPr lang="nl-NL" sz="1800" baseline="0" dirty="0" smtClean="0"/>
                        <a:t> inzaaien met wilde planten en bloemen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Nuttig voor insecten en vogels, vluchtrand</a:t>
                      </a:r>
                      <a:r>
                        <a:rPr lang="nl-NL" sz="1800" baseline="0" dirty="0" smtClean="0"/>
                        <a:t> andere dieren</a:t>
                      </a:r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19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Houtwallen, hagen, vlechthagen maken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Deze aanbrengen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Nestplek</a:t>
                      </a:r>
                      <a:r>
                        <a:rPr lang="nl-NL" sz="1800" baseline="0" dirty="0" smtClean="0"/>
                        <a:t> en schuilgelegenheid</a:t>
                      </a:r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11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Waterbeheer</a:t>
                      </a:r>
                      <a:r>
                        <a:rPr lang="nl-NL" sz="1800" baseline="0" dirty="0" smtClean="0"/>
                        <a:t> toepassen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Slootpeil</a:t>
                      </a:r>
                      <a:r>
                        <a:rPr lang="nl-NL" sz="1800" baseline="0" dirty="0" smtClean="0"/>
                        <a:t> verhogen zodat weilanden vochtiger zijn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Voedsel voor vogels, planten die van vocht houden</a:t>
                      </a:r>
                      <a:r>
                        <a:rPr lang="nl-NL" sz="1800" baseline="0" dirty="0" smtClean="0"/>
                        <a:t> komen terug</a:t>
                      </a:r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81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Wandelpaden maken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Publiek dichter bij boer en natuur brengen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Begrip en verwondering kweken</a:t>
                      </a:r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77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471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1 Stadssafari – Dierenbingo</a:t>
            </a:r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</a:rPr>
              <a:t>Maak je </a:t>
            </a:r>
            <a:r>
              <a:rPr lang="nl-NL" u="sng" dirty="0" smtClean="0">
                <a:solidFill>
                  <a:srgbClr val="8FAA32"/>
                </a:solidFill>
              </a:rPr>
              <a:t>eigen</a:t>
            </a:r>
            <a:r>
              <a:rPr lang="nl-NL" dirty="0" smtClean="0">
                <a:solidFill>
                  <a:srgbClr val="8FAA32"/>
                </a:solidFill>
              </a:rPr>
              <a:t> </a:t>
            </a:r>
            <a:r>
              <a:rPr lang="nl-NL" b="1" dirty="0" smtClean="0">
                <a:solidFill>
                  <a:srgbClr val="8FAA32"/>
                </a:solidFill>
              </a:rPr>
              <a:t>dierenbingo-kaart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</a:rPr>
              <a:t>Schrijf in 25 vakjes </a:t>
            </a:r>
            <a:r>
              <a:rPr lang="nl-NL" dirty="0">
                <a:solidFill>
                  <a:srgbClr val="8FAA32"/>
                </a:solidFill>
              </a:rPr>
              <a:t>dieren waarvan </a:t>
            </a:r>
            <a:r>
              <a:rPr lang="nl-NL" dirty="0" smtClean="0">
                <a:solidFill>
                  <a:srgbClr val="8FAA32"/>
                </a:solidFill>
              </a:rPr>
              <a:t>je denkt deze tegen </a:t>
            </a:r>
            <a:r>
              <a:rPr lang="nl-NL" dirty="0">
                <a:solidFill>
                  <a:srgbClr val="8FAA32"/>
                </a:solidFill>
              </a:rPr>
              <a:t>te kunnen komen </a:t>
            </a:r>
            <a:r>
              <a:rPr lang="nl-NL" dirty="0" smtClean="0">
                <a:solidFill>
                  <a:srgbClr val="8FAA32"/>
                </a:solidFill>
              </a:rPr>
              <a:t>tijdens </a:t>
            </a:r>
            <a:r>
              <a:rPr lang="nl-NL" dirty="0">
                <a:solidFill>
                  <a:srgbClr val="8FAA32"/>
                </a:solidFill>
              </a:rPr>
              <a:t>een wandeling in de </a:t>
            </a:r>
            <a:r>
              <a:rPr lang="nl-NL" dirty="0" smtClean="0">
                <a:solidFill>
                  <a:srgbClr val="8FAA32"/>
                </a:solidFill>
              </a:rPr>
              <a:t>omgeving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Later deze ochtend speuren we de </a:t>
            </a:r>
            <a:r>
              <a:rPr lang="nl-NL" dirty="0">
                <a:solidFill>
                  <a:srgbClr val="8FAA32"/>
                </a:solidFill>
                <a:sym typeface="Wingdings" panose="05000000000000000000" pitchFamily="2" charset="2"/>
              </a:rPr>
              <a:t>omgeving </a:t>
            </a: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van school af </a:t>
            </a:r>
            <a:r>
              <a:rPr lang="nl-NL" dirty="0">
                <a:solidFill>
                  <a:srgbClr val="8FAA32"/>
                </a:solidFill>
                <a:sym typeface="Wingdings" panose="05000000000000000000" pitchFamily="2" charset="2"/>
              </a:rPr>
              <a:t>naar de </a:t>
            </a: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(sporen van deze) dieren op je bingokaart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Spot je een dier of een spoor van het dier? Maak een foto als bewijs  Dier doorstrepen op je kaart!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2 </a:t>
            </a:r>
            <a:r>
              <a:rPr lang="nl-NL" b="1" dirty="0"/>
              <a:t>Introductie-tour in en rondom Schagen</a:t>
            </a:r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</a:rPr>
              <a:t>Vandaag maken we een wandelingetje in de omgeving van school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</a:rPr>
              <a:t>Op zoek naar voorzieningen die de natuur een handje helpen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dirty="0" smtClean="0">
              <a:solidFill>
                <a:srgbClr val="8FAA3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</a:rPr>
              <a:t>We nemen mee: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Pen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</a:rPr>
              <a:t>Stadssafari – Dierenbingo-kaart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8FAA32"/>
                </a:solidFill>
              </a:rPr>
              <a:t>Mobiel </a:t>
            </a:r>
            <a:r>
              <a:rPr lang="nl-NL" dirty="0">
                <a:solidFill>
                  <a:srgbClr val="8FAA32"/>
                </a:solidFill>
                <a:sym typeface="Wingdings" panose="05000000000000000000" pitchFamily="2" charset="2"/>
              </a:rPr>
              <a:t> </a:t>
            </a: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foto’s</a:t>
            </a:r>
            <a:endParaRPr lang="nl-NL" dirty="0">
              <a:solidFill>
                <a:srgbClr val="8FAA32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3</a:t>
            </a:r>
            <a:r>
              <a:rPr lang="nl-NL" b="1" dirty="0" smtClean="0"/>
              <a:t> </a:t>
            </a:r>
            <a:r>
              <a:rPr lang="nl-NL" b="1" dirty="0" smtClean="0"/>
              <a:t>Natuurspeurtocht</a:t>
            </a:r>
            <a:endParaRPr lang="nl-NL" b="1" dirty="0"/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Een stukje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natuurbeleving</a:t>
            </a:r>
            <a:b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</a:b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in de omgeving van school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Met andere ogen kijken!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nl-NL" dirty="0" smtClean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Met jullie ‘schatten’ richten</a:t>
            </a:r>
            <a:b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</a:b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we een ‘Natuurlijk groen’-</a:t>
            </a:r>
            <a:b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</a:b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hoekje in (lokaal 0.23)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5" b="10545"/>
          <a:stretch/>
        </p:blipFill>
        <p:spPr>
          <a:xfrm>
            <a:off x="5893470" y="2250112"/>
            <a:ext cx="3248329" cy="4054330"/>
          </a:xfrm>
          <a:prstGeom prst="rect">
            <a:avLst/>
          </a:prstGeom>
          <a:ln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10863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hebben we vandaag iets over geleerd?</a:t>
            </a:r>
          </a:p>
          <a:p>
            <a:pPr lvl="3"/>
            <a:endParaRPr lang="nl-NL" dirty="0"/>
          </a:p>
          <a:p>
            <a:pPr lvl="1"/>
            <a:r>
              <a:rPr lang="nl-NL" dirty="0" smtClean="0"/>
              <a:t>Neventaken in de agrarische sector</a:t>
            </a:r>
          </a:p>
          <a:p>
            <a:pPr lvl="1"/>
            <a:r>
              <a:rPr lang="nl-NL" dirty="0" smtClean="0"/>
              <a:t>Voor- en nadelen van neventaken</a:t>
            </a:r>
          </a:p>
          <a:p>
            <a:pPr lvl="1"/>
            <a:r>
              <a:rPr lang="nl-NL" dirty="0" smtClean="0"/>
              <a:t>Het belang van agrarisch natuurbeheer</a:t>
            </a:r>
          </a:p>
          <a:p>
            <a:pPr lvl="1"/>
            <a:r>
              <a:rPr lang="nl-NL" dirty="0" smtClean="0"/>
              <a:t>Introductie op diersoorten en voorzieningen hiervoor in de stad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Les 2:</a:t>
            </a:r>
          </a:p>
          <a:p>
            <a:pPr lvl="1"/>
            <a:r>
              <a:rPr lang="nl-NL" dirty="0" smtClean="0"/>
              <a:t>Theorie ‘Het erf als woonplaats’</a:t>
            </a:r>
          </a:p>
          <a:p>
            <a:pPr lvl="1"/>
            <a:r>
              <a:rPr lang="nl-NL" dirty="0" smtClean="0"/>
              <a:t>Onderzoek doen naar soorten</a:t>
            </a:r>
          </a:p>
          <a:p>
            <a:pPr lvl="1"/>
            <a:r>
              <a:rPr lang="nl-NL" dirty="0" smtClean="0"/>
              <a:t>Plan schrijven voor het maken van een voorziening om een soort te ondersteunen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Benodigdheden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Op school:</a:t>
            </a:r>
          </a:p>
          <a:p>
            <a:pPr lvl="1"/>
            <a:r>
              <a:rPr lang="nl-NL" dirty="0" smtClean="0"/>
              <a:t>Leitz-mapje (voor je opdrachten en aantekeningen)</a:t>
            </a:r>
            <a:endParaRPr lang="nl-NL" dirty="0"/>
          </a:p>
          <a:p>
            <a:pPr lvl="3"/>
            <a:endParaRPr lang="nl-NL" dirty="0" smtClean="0"/>
          </a:p>
          <a:p>
            <a:r>
              <a:rPr lang="nl-NL" dirty="0" smtClean="0"/>
              <a:t>In je eigen tas:</a:t>
            </a:r>
          </a:p>
          <a:p>
            <a:pPr lvl="1"/>
            <a:r>
              <a:rPr lang="nl-NL" dirty="0" smtClean="0"/>
              <a:t>Schrift</a:t>
            </a:r>
          </a:p>
          <a:p>
            <a:pPr lvl="1"/>
            <a:r>
              <a:rPr lang="nl-NL" dirty="0" smtClean="0"/>
              <a:t>Pen</a:t>
            </a:r>
          </a:p>
          <a:p>
            <a:pPr lvl="1"/>
            <a:r>
              <a:rPr lang="nl-NL" dirty="0"/>
              <a:t>P</a:t>
            </a:r>
            <a:r>
              <a:rPr lang="nl-NL" dirty="0" smtClean="0"/>
              <a:t>otlood en gum</a:t>
            </a:r>
            <a:endParaRPr lang="nl-NL" dirty="0"/>
          </a:p>
          <a:p>
            <a:pPr lvl="1"/>
            <a:r>
              <a:rPr lang="nl-NL" dirty="0"/>
              <a:t>Kleurpotloden</a:t>
            </a:r>
          </a:p>
          <a:p>
            <a:pPr lvl="1"/>
            <a:r>
              <a:rPr lang="nl-NL" dirty="0"/>
              <a:t>Liniaal / Geodriehoek</a:t>
            </a:r>
          </a:p>
          <a:p>
            <a:pPr lvl="1"/>
            <a:r>
              <a:rPr lang="nl-NL" dirty="0" smtClean="0"/>
              <a:t>Schaar</a:t>
            </a:r>
          </a:p>
          <a:p>
            <a:pPr lvl="1"/>
            <a:r>
              <a:rPr lang="nl-NL" dirty="0" smtClean="0"/>
              <a:t>Lijm</a:t>
            </a:r>
            <a:endParaRPr lang="nl-NL" dirty="0"/>
          </a:p>
          <a:p>
            <a:endParaRPr lang="nl-NL" dirty="0"/>
          </a:p>
          <a:p>
            <a:pPr lvl="1"/>
            <a:endParaRPr lang="nl-NL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71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Lesmateriaal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i="1" dirty="0"/>
              <a:t>Geen </a:t>
            </a:r>
            <a:r>
              <a:rPr lang="nl-NL" i="1" dirty="0" smtClean="0"/>
              <a:t>boeken</a:t>
            </a:r>
          </a:p>
          <a:p>
            <a:pPr lvl="3"/>
            <a:endParaRPr lang="nl-NL" dirty="0"/>
          </a:p>
          <a:p>
            <a:r>
              <a:rPr lang="nl-NL" dirty="0" smtClean="0"/>
              <a:t>Wat dan wel?</a:t>
            </a:r>
          </a:p>
          <a:p>
            <a:pPr lvl="1"/>
            <a:r>
              <a:rPr lang="nl-NL" dirty="0" err="1" smtClean="0"/>
              <a:t>PowerPoint-presentaties</a:t>
            </a:r>
            <a:endParaRPr lang="nl-NL" dirty="0" smtClean="0"/>
          </a:p>
          <a:p>
            <a:pPr lvl="1"/>
            <a:r>
              <a:rPr lang="nl-NL" dirty="0" smtClean="0"/>
              <a:t>Theorie- en praktijkopdrachten</a:t>
            </a:r>
          </a:p>
          <a:p>
            <a:pPr lvl="1"/>
            <a:r>
              <a:rPr lang="nl-NL" dirty="0" smtClean="0"/>
              <a:t>Eigen aantekeningen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30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van het keuzevak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</a:rPr>
              <a:t>Waar denk jij dat dit keuzevak over gaat?</a:t>
            </a:r>
          </a:p>
          <a:p>
            <a:pPr lvl="1"/>
            <a:r>
              <a:rPr lang="nl-NL" dirty="0"/>
              <a:t>Agrarisch </a:t>
            </a:r>
            <a:r>
              <a:rPr lang="nl-NL" dirty="0" smtClean="0"/>
              <a:t>natuurbeheer</a:t>
            </a:r>
          </a:p>
          <a:p>
            <a:pPr lvl="1"/>
            <a:r>
              <a:rPr lang="nl-NL" dirty="0" smtClean="0"/>
              <a:t>Flora en fauna</a:t>
            </a:r>
          </a:p>
          <a:p>
            <a:pPr lvl="1"/>
            <a:r>
              <a:rPr lang="nl-NL" dirty="0" smtClean="0"/>
              <a:t>Biodiversiteit</a:t>
            </a:r>
          </a:p>
          <a:p>
            <a:pPr lvl="1"/>
            <a:r>
              <a:rPr lang="nl-NL" dirty="0" smtClean="0"/>
              <a:t>Onderzoek doen</a:t>
            </a:r>
          </a:p>
          <a:p>
            <a:pPr lvl="1"/>
            <a:r>
              <a:rPr lang="nl-NL" dirty="0"/>
              <a:t>Landschapselementen</a:t>
            </a:r>
          </a:p>
          <a:p>
            <a:pPr lvl="1"/>
            <a:r>
              <a:rPr lang="nl-NL" dirty="0" smtClean="0"/>
              <a:t>Voorzieningen treffen voor wilde dieren</a:t>
            </a:r>
          </a:p>
          <a:p>
            <a:pPr lvl="1"/>
            <a:r>
              <a:rPr lang="nl-NL" dirty="0" smtClean="0"/>
              <a:t>Bescherming en bevordering van erfvogels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24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en toetsing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Planning in het kort:</a:t>
            </a:r>
            <a:endParaRPr lang="nl-NL" dirty="0"/>
          </a:p>
          <a:p>
            <a:pPr lvl="1"/>
            <a:endParaRPr lang="nl-NL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32658"/>
              </p:ext>
            </p:extLst>
          </p:nvPr>
        </p:nvGraphicFramePr>
        <p:xfrm>
          <a:off x="420728" y="2179274"/>
          <a:ext cx="8298142" cy="418973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99732">
                  <a:extLst>
                    <a:ext uri="{9D8B030D-6E8A-4147-A177-3AD203B41FA5}">
                      <a16:colId xmlns:a16="http://schemas.microsoft.com/office/drawing/2014/main" val="2439851063"/>
                    </a:ext>
                  </a:extLst>
                </a:gridCol>
                <a:gridCol w="7398410">
                  <a:extLst>
                    <a:ext uri="{9D8B030D-6E8A-4147-A177-3AD203B41FA5}">
                      <a16:colId xmlns:a16="http://schemas.microsoft.com/office/drawing/2014/main" val="2865379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Lesweek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Verdeling van lesstof over de weken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20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sz="1600" b="1" dirty="0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Introductie, theorie ‘Natuur en de groene </a:t>
                      </a:r>
                      <a:r>
                        <a:rPr lang="nl-NL" sz="1600" dirty="0" smtClean="0">
                          <a:effectLst/>
                        </a:rPr>
                        <a:t>sector’,</a:t>
                      </a:r>
                      <a:r>
                        <a:rPr lang="nl-NL" sz="1600" baseline="0" dirty="0" smtClean="0">
                          <a:effectLst/>
                        </a:rPr>
                        <a:t> </a:t>
                      </a:r>
                      <a:r>
                        <a:rPr lang="nl-NL" sz="1600" dirty="0" smtClean="0">
                          <a:effectLst/>
                        </a:rPr>
                        <a:t>stadssafari, </a:t>
                      </a:r>
                      <a:r>
                        <a:rPr lang="nl-NL" sz="1600" dirty="0" smtClean="0">
                          <a:effectLst/>
                        </a:rPr>
                        <a:t>introductie-tour </a:t>
                      </a:r>
                      <a:r>
                        <a:rPr lang="nl-NL" sz="1600" dirty="0" smtClean="0">
                          <a:effectLst/>
                        </a:rPr>
                        <a:t>in en rondom </a:t>
                      </a:r>
                      <a:r>
                        <a:rPr lang="nl-NL" sz="1600" dirty="0" smtClean="0">
                          <a:effectLst/>
                        </a:rPr>
                        <a:t>Schagen en natuurspeurtocht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03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2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‘Het erf als woonplaats’, onderzoek naar </a:t>
                      </a:r>
                      <a:r>
                        <a:rPr lang="nl-NL" sz="1600" dirty="0" smtClean="0">
                          <a:effectLst/>
                        </a:rPr>
                        <a:t>zoogdieren, vogels,</a:t>
                      </a:r>
                      <a:r>
                        <a:rPr lang="nl-NL" sz="1600" baseline="0" dirty="0" smtClean="0">
                          <a:effectLst/>
                        </a:rPr>
                        <a:t> insecten en amfibieën</a:t>
                      </a:r>
                      <a:r>
                        <a:rPr lang="nl-NL" sz="1600" dirty="0" smtClean="0">
                          <a:effectLst/>
                        </a:rPr>
                        <a:t> </a:t>
                      </a:r>
                      <a:r>
                        <a:rPr lang="nl-NL" sz="1600" dirty="0">
                          <a:effectLst/>
                        </a:rPr>
                        <a:t>op het erf en een plan maken voor soortondersteuning en voorziening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927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Voorziening maken en plaatsen en onderzoeksplan maken om voorziening te volgen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375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Theorie ‘Flora en fauna’, monitoring en herbarium maken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118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Theorie ‘Flora en fauna’, monitoring, herbarium afronden en fietsexcursie rondom Schagen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69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‘Natuurontwikkeling</a:t>
                      </a:r>
                      <a:r>
                        <a:rPr lang="nl-NL" sz="1600" dirty="0" smtClean="0">
                          <a:effectLst/>
                        </a:rPr>
                        <a:t>’, monitoring </a:t>
                      </a:r>
                      <a:r>
                        <a:rPr lang="nl-NL" sz="1600" dirty="0">
                          <a:effectLst/>
                        </a:rPr>
                        <a:t>en bijbehorende opdracht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924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7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Bezoek aan een natuurgebied, uitvoeren van landschapsonderhoud en onderzoek doen naar soorten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323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8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Praktijktoets </a:t>
                      </a:r>
                      <a:r>
                        <a:rPr lang="nl-NL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>
                          <a:effectLst/>
                        </a:rPr>
                        <a:t> voorbereiden en uitvoeren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7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9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Theorietoets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Praktijktoets </a:t>
                      </a:r>
                      <a:r>
                        <a:rPr lang="nl-NL" sz="1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 dirty="0">
                          <a:effectLst/>
                        </a:rPr>
                        <a:t> afronden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7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905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i="1" dirty="0" smtClean="0">
                <a:solidFill>
                  <a:srgbClr val="8FAA32"/>
                </a:solidFill>
              </a:rPr>
              <a:t>Theorie en praktijk vandaag:</a:t>
            </a:r>
          </a:p>
          <a:p>
            <a:pPr lvl="3"/>
            <a:endParaRPr lang="nl-NL" dirty="0" smtClean="0"/>
          </a:p>
          <a:p>
            <a:pPr lvl="1"/>
            <a:r>
              <a:rPr lang="nl-NL" dirty="0" smtClean="0"/>
              <a:t>Natuur en de groene sector</a:t>
            </a:r>
          </a:p>
          <a:p>
            <a:pPr lvl="2"/>
            <a:r>
              <a:rPr lang="nl-NL" dirty="0" smtClean="0"/>
              <a:t>Natuur en landschap rond agrarische bedrijven</a:t>
            </a:r>
          </a:p>
          <a:p>
            <a:pPr lvl="2"/>
            <a:r>
              <a:rPr lang="nl-NL" dirty="0" smtClean="0"/>
              <a:t>Agrarisch natuurbeheer</a:t>
            </a:r>
          </a:p>
          <a:p>
            <a:pPr lvl="2"/>
            <a:r>
              <a:rPr lang="nl-NL" dirty="0" smtClean="0"/>
              <a:t>Oplossingen</a:t>
            </a:r>
          </a:p>
          <a:p>
            <a:pPr lvl="3"/>
            <a:endParaRPr lang="nl-NL" dirty="0"/>
          </a:p>
          <a:p>
            <a:pPr lvl="1"/>
            <a:r>
              <a:rPr lang="nl-NL" dirty="0" smtClean="0"/>
              <a:t>1 Stadssafari – </a:t>
            </a:r>
            <a:r>
              <a:rPr lang="nl-NL" dirty="0" smtClean="0"/>
              <a:t>Dierenbingo</a:t>
            </a:r>
          </a:p>
          <a:p>
            <a:pPr lvl="1"/>
            <a:r>
              <a:rPr lang="nl-NL"/>
              <a:t>2 Introductie-tour in en </a:t>
            </a:r>
            <a:r>
              <a:rPr lang="nl-NL"/>
              <a:t>rondom </a:t>
            </a:r>
            <a:r>
              <a:rPr lang="nl-NL" smtClean="0"/>
              <a:t>Schagen</a:t>
            </a:r>
            <a:endParaRPr lang="nl-NL" dirty="0" smtClean="0"/>
          </a:p>
          <a:p>
            <a:pPr lvl="1"/>
            <a:r>
              <a:rPr lang="nl-NL" dirty="0"/>
              <a:t>3</a:t>
            </a:r>
            <a:r>
              <a:rPr lang="nl-NL" dirty="0" smtClean="0"/>
              <a:t> Natuurspeurtocht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6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Natuur en de groene sector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3586" y="1602138"/>
            <a:ext cx="8229600" cy="1584176"/>
          </a:xfr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Tijdens deze les gaan we in op </a:t>
            </a:r>
            <a:r>
              <a:rPr lang="nl-NL" b="1" dirty="0" smtClean="0">
                <a:solidFill>
                  <a:srgbClr val="8FAA32"/>
                </a:solidFill>
              </a:rPr>
              <a:t>neventaken</a:t>
            </a:r>
            <a:r>
              <a:rPr lang="nl-NL" dirty="0" smtClean="0"/>
              <a:t> van bedrijven in de groene sector; het soort werk dat zij uitvoeren naast hun </a:t>
            </a:r>
            <a:r>
              <a:rPr lang="nl-NL" b="1" dirty="0" smtClean="0">
                <a:solidFill>
                  <a:srgbClr val="8FAA32"/>
                </a:solidFill>
              </a:rPr>
              <a:t>hoofdtaak</a:t>
            </a:r>
            <a:endParaRPr lang="nl-NL" b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55789" y="334217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3200" i="1" dirty="0" smtClean="0">
                <a:solidFill>
                  <a:srgbClr val="8FAA32"/>
                </a:solidFill>
              </a:rPr>
              <a:t>Welke neventaken van bedrijven in de groene sector kun jij benoemen?</a:t>
            </a:r>
            <a:endParaRPr lang="nl-NL" sz="3200" i="1" dirty="0">
              <a:solidFill>
                <a:srgbClr val="8FAA32"/>
              </a:solidFill>
            </a:endParaRPr>
          </a:p>
        </p:txBody>
      </p:sp>
      <p:sp>
        <p:nvSpPr>
          <p:cNvPr id="6" name="Tijdelijke aanduiding voor inhoud 4"/>
          <p:cNvSpPr txBox="1">
            <a:spLocks/>
          </p:cNvSpPr>
          <p:nvPr/>
        </p:nvSpPr>
        <p:spPr>
          <a:xfrm>
            <a:off x="453586" y="4606469"/>
            <a:ext cx="8229600" cy="1584176"/>
          </a:xfrm>
          <a:prstGeom prst="rect">
            <a:avLst/>
          </a:prstGeom>
          <a:ln w="381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mtClean="0"/>
              <a:t>Daarnaast leer je deze les wat </a:t>
            </a:r>
            <a:r>
              <a:rPr lang="nl-NL" b="1" smtClean="0">
                <a:solidFill>
                  <a:srgbClr val="8FAA32"/>
                </a:solidFill>
              </a:rPr>
              <a:t>agrarisch natuurbeheer </a:t>
            </a:r>
            <a:r>
              <a:rPr lang="nl-NL" smtClean="0"/>
              <a:t>is en hoe je dat kunt toepassen op het land en op het erf</a:t>
            </a:r>
            <a:endParaRPr lang="nl-NL" b="1" dirty="0">
              <a:solidFill>
                <a:srgbClr val="8FAA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35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3" grpId="0"/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 en de groene sector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8FAA32"/>
                </a:solidFill>
              </a:rPr>
              <a:t>Leerdoelen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2255369"/>
            <a:ext cx="8229600" cy="353943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kent verschillende neventaken in de agrarische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uitleggen waarom agrariërs (boeren) neventaken uitvoeren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kent de voor- en nadelen van het uitvoeren van neventaken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uitleggen waarom agrarisch natuurbeheer belangrijk is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28303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E345893EE1534FADBA7A8F7DA80D3B" ma:contentTypeVersion="13" ma:contentTypeDescription="Create a new document." ma:contentTypeScope="" ma:versionID="a51fa4c89ba03dc407c0320b74f56315">
  <xsd:schema xmlns:xsd="http://www.w3.org/2001/XMLSchema" xmlns:xs="http://www.w3.org/2001/XMLSchema" xmlns:p="http://schemas.microsoft.com/office/2006/metadata/properties" xmlns:ns3="17b2f04a-99da-42bd-8a2c-ba7cf8a94619" xmlns:ns4="03fdecb2-fae2-405a-84f3-94e5184406df" targetNamespace="http://schemas.microsoft.com/office/2006/metadata/properties" ma:root="true" ma:fieldsID="4dc73a910da96c7e83557d001362f04f" ns3:_="" ns4:_="">
    <xsd:import namespace="17b2f04a-99da-42bd-8a2c-ba7cf8a94619"/>
    <xsd:import namespace="03fdecb2-fae2-405a-84f3-94e5184406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2f04a-99da-42bd-8a2c-ba7cf8a94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decb2-fae2-405a-84f3-94e518440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9819F5-E87B-49A2-B382-A0E6B563E0FD}">
  <ds:schemaRefs>
    <ds:schemaRef ds:uri="03fdecb2-fae2-405a-84f3-94e5184406df"/>
    <ds:schemaRef ds:uri="http://purl.org/dc/elements/1.1/"/>
    <ds:schemaRef ds:uri="http://schemas.microsoft.com/office/2006/metadata/properties"/>
    <ds:schemaRef ds:uri="17b2f04a-99da-42bd-8a2c-ba7cf8a9461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024743-FEC4-4AFB-809C-D15E6B65E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A23DC0-F95D-44F0-B048-CA30786BA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b2f04a-99da-42bd-8a2c-ba7cf8a94619"/>
    <ds:schemaRef ds:uri="03fdecb2-fae2-405a-84f3-94e518440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7003</TotalTime>
  <Words>1529</Words>
  <Application>Microsoft Office PowerPoint</Application>
  <PresentationFormat>Diavoorstelling (4:3)</PresentationFormat>
  <Paragraphs>304</Paragraphs>
  <Slides>26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Kantoorthema</vt:lpstr>
      <vt:lpstr>KV13 Natuurlijk groen</vt:lpstr>
      <vt:lpstr>Deze les</vt:lpstr>
      <vt:lpstr>Benodigdheden</vt:lpstr>
      <vt:lpstr>Lesmateriaal</vt:lpstr>
      <vt:lpstr>Inhoud van het keuzevak</vt:lpstr>
      <vt:lpstr>Planning en toetsing</vt:lpstr>
      <vt:lpstr>Deze les</vt:lpstr>
      <vt:lpstr>Natuur en de groene sector</vt:lpstr>
      <vt:lpstr>Natuur en de groene sector</vt:lpstr>
      <vt:lpstr>Natuur en de groene sector</vt:lpstr>
      <vt:lpstr>Natuur en de groene sector</vt:lpstr>
      <vt:lpstr>Natuur en de groene sector</vt:lpstr>
      <vt:lpstr>Natuur en de groene sector</vt:lpstr>
      <vt:lpstr>Natuur en de groene sector</vt:lpstr>
      <vt:lpstr>Natuur en de groene sector</vt:lpstr>
      <vt:lpstr>Natuur en de groene sector</vt:lpstr>
      <vt:lpstr>Natuur en de groene sector</vt:lpstr>
      <vt:lpstr>Natuur en de groene sector</vt:lpstr>
      <vt:lpstr>Natuur en de groene sector</vt:lpstr>
      <vt:lpstr>Natuur en de groene sector</vt:lpstr>
      <vt:lpstr>Aan de slag!</vt:lpstr>
      <vt:lpstr>Aan de slag!</vt:lpstr>
      <vt:lpstr>Aan de slag!</vt:lpstr>
      <vt:lpstr>Deze les</vt:lpstr>
      <vt:lpstr>Volgende les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Inge Zwaan</cp:lastModifiedBy>
  <cp:revision>354</cp:revision>
  <cp:lastPrinted>2015-01-10T16:11:12Z</cp:lastPrinted>
  <dcterms:created xsi:type="dcterms:W3CDTF">2014-09-23T08:37:22Z</dcterms:created>
  <dcterms:modified xsi:type="dcterms:W3CDTF">2020-08-19T16:34:36Z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0x010100E0E345893EE1534FADBA7A8F7DA80D3B</vt:lpwstr>
  </property>
</Properties>
</file>